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sldIdLst>
    <p:sldId id="256" r:id="rId4"/>
    <p:sldId id="261" r:id="rId6"/>
    <p:sldId id="257" r:id="rId7"/>
    <p:sldId id="301" r:id="rId8"/>
    <p:sldId id="271" r:id="rId9"/>
    <p:sldId id="273" r:id="rId10"/>
    <p:sldId id="274" r:id="rId11"/>
    <p:sldId id="276" r:id="rId12"/>
    <p:sldId id="277" r:id="rId13"/>
    <p:sldId id="303" r:id="rId14"/>
    <p:sldId id="304" r:id="rId15"/>
    <p:sldId id="305" r:id="rId16"/>
    <p:sldId id="278" r:id="rId17"/>
    <p:sldId id="279" r:id="rId18"/>
    <p:sldId id="280" r:id="rId19"/>
    <p:sldId id="335" r:id="rId20"/>
    <p:sldId id="336" r:id="rId21"/>
    <p:sldId id="281" r:id="rId22"/>
    <p:sldId id="282" r:id="rId23"/>
    <p:sldId id="283" r:id="rId24"/>
    <p:sldId id="284" r:id="rId25"/>
    <p:sldId id="302" r:id="rId26"/>
    <p:sldId id="300" r:id="rId27"/>
    <p:sldId id="306" r:id="rId28"/>
    <p:sldId id="285" r:id="rId29"/>
    <p:sldId id="286" r:id="rId30"/>
    <p:sldId id="287" r:id="rId31"/>
    <p:sldId id="290" r:id="rId32"/>
    <p:sldId id="291" r:id="rId33"/>
    <p:sldId id="292" r:id="rId34"/>
    <p:sldId id="299" r:id="rId35"/>
    <p:sldId id="263" r:id="rId36"/>
    <p:sldId id="293" r:id="rId37"/>
    <p:sldId id="294" r:id="rId38"/>
    <p:sldId id="295" r:id="rId39"/>
    <p:sldId id="296" r:id="rId40"/>
    <p:sldId id="297" r:id="rId41"/>
    <p:sldId id="307" r:id="rId42"/>
    <p:sldId id="298" r:id="rId43"/>
    <p:sldId id="266" r:id="rId4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</a:t>
            </a:r>
            <a:r>
              <a:rPr lang="zh-CN" altLang="en-US"/>
              <a:t>接到了</a:t>
            </a:r>
            <a:r>
              <a:rPr lang="en-US" altLang="zh-CN"/>
              <a:t>B</a:t>
            </a:r>
            <a:r>
              <a:rPr lang="zh-CN" altLang="en-US"/>
              <a:t>和</a:t>
            </a:r>
            <a:r>
              <a:rPr lang="en-US" altLang="zh-CN"/>
              <a:t>C</a:t>
            </a:r>
            <a:r>
              <a:rPr lang="zh-CN" altLang="en-US"/>
              <a:t>关于</a:t>
            </a:r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en-US" altLang="zh-CN"/>
              <a:t>promise</a:t>
            </a:r>
            <a:r>
              <a:rPr lang="zh-CN" altLang="en-US"/>
              <a:t>消息，</a:t>
            </a:r>
            <a:r>
              <a:rPr lang="en-US" altLang="zh-CN"/>
              <a:t>issue</a:t>
            </a:r>
            <a:r>
              <a:rPr lang="zh-CN" altLang="en-US"/>
              <a:t>（</a:t>
            </a:r>
            <a:r>
              <a:rPr lang="en-US" altLang="zh-CN"/>
              <a:t>{1</a:t>
            </a:r>
            <a:r>
              <a:rPr lang="zh-CN" altLang="en-US"/>
              <a:t>，</a:t>
            </a:r>
            <a:r>
              <a:rPr lang="en-US" altLang="zh-CN"/>
              <a:t>v1}</a:t>
            </a:r>
            <a:r>
              <a:rPr lang="zh-CN" altLang="en-US"/>
              <a:t>）发送消息失败</a:t>
            </a:r>
            <a:endParaRPr lang="zh-CN" altLang="en-US"/>
          </a:p>
          <a:p>
            <a:r>
              <a:rPr lang="en-US" altLang="zh-CN"/>
              <a:t>B</a:t>
            </a:r>
            <a:r>
              <a:rPr lang="zh-CN" altLang="en-US"/>
              <a:t>接到了</a:t>
            </a:r>
            <a:r>
              <a:rPr lang="en-US" altLang="zh-CN"/>
              <a:t>C</a:t>
            </a:r>
            <a:r>
              <a:rPr lang="zh-CN" altLang="en-US"/>
              <a:t>关于</a:t>
            </a:r>
            <a:r>
              <a:rPr lang="en-US" altLang="zh-CN"/>
              <a:t>2</a:t>
            </a:r>
            <a:r>
              <a:rPr lang="zh-CN" altLang="en-US"/>
              <a:t>的</a:t>
            </a:r>
            <a:r>
              <a:rPr lang="en-US" altLang="zh-CN"/>
              <a:t>promise</a:t>
            </a:r>
            <a:r>
              <a:rPr lang="zh-CN" altLang="en-US"/>
              <a:t>消息，</a:t>
            </a:r>
            <a:r>
              <a:rPr lang="en-US" altLang="zh-CN">
                <a:sym typeface="+mn-ea"/>
              </a:rPr>
              <a:t>issue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{2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v2}</a:t>
            </a:r>
            <a:r>
              <a:rPr lang="zh-CN" altLang="en-US">
                <a:sym typeface="+mn-ea"/>
              </a:rPr>
              <a:t>）发送消息失败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通常做法是PLog和DB分离：增量更新记录在PLog中，并在Chosen之后顺序应用到DB中。这里的问题在于：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至少2次写操作：1次PLog写，1次DB写。</a:t>
            </a:r>
            <a:endParaRPr lang="zh-CN" altLang="en-US"/>
          </a:p>
          <a:p>
            <a:r>
              <a:rPr lang="zh-CN" altLang="en-US"/>
              <a:t>Key和PLog的对应关系：</a:t>
            </a:r>
            <a:endParaRPr lang="zh-CN" altLang="en-US"/>
          </a:p>
          <a:p>
            <a:r>
              <a:rPr lang="zh-CN" altLang="en-US"/>
              <a:t>N : 1 读写性能受限与单个PLog；</a:t>
            </a:r>
            <a:endParaRPr lang="zh-CN" altLang="en-US"/>
          </a:p>
          <a:p>
            <a:r>
              <a:rPr lang="zh-CN" altLang="en-US"/>
              <a:t>1 : 1 相同的数据重复写2次。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强一致性读协议本身和Paxos算法没有太大关系，要点是多数派：广播的方式获取集群中多数机器（包含自身）的PLog状态，即最新的LogEntry位置和对应LogEntry处于Pending/Chosen状态。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当集群中多数在Log Entry i上处于Chosen状态时，可以确定Log Entry i是最新的。对于读多写少的业务，主要面对这种情况，整体读就可以非常轻量且失败非常低。</a:t>
            </a:r>
            <a:endParaRPr lang="zh-CN" altLang="en-US"/>
          </a:p>
          <a:p>
            <a:r>
              <a:rPr lang="zh-CN" altLang="en-US"/>
              <a:t>当集群中多数在Log Entry i上处于Pending状态时，无法确定Log Entry i-1是否最新，因为可能存在某台机器Log Entry i处于Chosen状态。对于读多写多的业务，读的失败就会相对高很多。可行的优化有：（1）尽量收集多机的状态信息，如果所有机器的Log Entry i都处于Pending状态，就可以确定Log Entry i-1的数据是最新的；（2）使用隐含条件：只有A/B机器可读写。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第二，如何确定谁的提议写成功了？</a:t>
            </a:r>
            <a:endParaRPr lang="zh-CN" altLang="en-US"/>
          </a:p>
          <a:p>
            <a:r>
              <a:rPr lang="zh-CN" altLang="en-US"/>
              <a:t>Paxos算法只保证LogEntry i确定唯一值，但在多个Proposer的条件下（即A/B机均可发起强一致写），只有确定值的归属者可以返回成功。这里我们复用了etcd中requestid的方案。</a:t>
            </a:r>
            <a:endParaRPr lang="zh-CN" altLang="en-US"/>
          </a:p>
          <a:p>
            <a:r>
              <a:rPr lang="zh-CN" altLang="en-US"/>
              <a:t>其中member_id用于区分不同的Proposer，timestamp为毫秒级别的时间戳，req_cnt随写请求单调递增。基于requestid方案可以满足单机25w/s的写请求，足够了。</a:t>
            </a:r>
            <a:endParaRPr lang="zh-CN" altLang="en-US"/>
          </a:p>
          <a:p>
            <a:r>
              <a:rPr lang="zh-CN" altLang="en-US"/>
              <a:t>备注：requestid只需要在单个plog纬度上保证唯一即可。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第三，Paxos活锁问题。</a:t>
            </a:r>
            <a:endParaRPr lang="zh-CN" altLang="en-US"/>
          </a:p>
          <a:p>
            <a:r>
              <a:rPr lang="zh-CN" altLang="en-US"/>
              <a:t>Paxos算法本身不保证终止性，当出现写冲突时算法可能永远终结不了，即存在活锁问题；因此在实际工程中我们需要进行一些权衡：</a:t>
            </a:r>
            <a:endParaRPr lang="zh-CN" altLang="en-US"/>
          </a:p>
          <a:p>
            <a:r>
              <a:rPr lang="zh-CN" altLang="en-US"/>
              <a:t>限制单次Paxos写触发Prepare的次数；</a:t>
            </a:r>
            <a:endParaRPr lang="zh-CN" altLang="en-US"/>
          </a:p>
          <a:p>
            <a:r>
              <a:rPr lang="zh-CN" altLang="en-US"/>
              <a:t>随机避让。</a:t>
            </a:r>
            <a:endParaRPr lang="zh-CN" altLang="en-US"/>
          </a:p>
          <a:p>
            <a:r>
              <a:rPr lang="zh-CN" altLang="en-US"/>
              <a:t>我们目前使用了Prepare次数限制策略，从现网监控来看由写冲突导致的失败比例极小：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将执行</a:t>
            </a: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</a:t>
            </a:r>
            <a:r>
              <a:rPr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i </a:t>
            </a: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位置写请求</a:t>
            </a: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的节点看作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leader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The leader for each log position is a distinguished replica chosen alongside the preceding log position’s consensus value. The leader arbitrates which value may use proposal number zero. The first writer to submit a value to the leader wins the right to ask all replicas to accept that value as proposal number zero. All other writers must fall back on two-phase Paxos.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上述文字摘抄自MegaStore: FastWrites部分，描述：LogEntry i-1值的归属者可以在写LogEntry i时跳过Paxos算法的Prepare阶段直接进行Accept阶段。基于这段迷一样的文字，我们实现Paxos优化写算法：减少1次写盘、2次协议消息发送、2次协议消息接收；最终实现了写耗时和失败的降低，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当系统中的单机节点失效，数据完全丢失的时候――这种情况是可以算是 Paxos 算法的盲区，</a:t>
            </a:r>
            <a:endParaRPr lang="zh-CN" altLang="en-US"/>
          </a:p>
          <a:p>
            <a:r>
              <a:rPr lang="zh-CN" altLang="en-US"/>
              <a:t>因为该算法基于所有的参与者都不会违背自己曾经的承诺，即拜占庭失败而导致的数据不一致。</a:t>
            </a:r>
            <a:endParaRPr lang="zh-CN" altLang="en-US"/>
          </a:p>
          <a:p>
            <a:r>
              <a:rPr lang="zh-CN" altLang="en-US"/>
              <a:t>――而这种情况在现网运营中可谓是常态，因此，我们引入了 Learner Only 模式。</a:t>
            </a:r>
            <a:endParaRPr lang="zh-CN" altLang="en-US"/>
          </a:p>
          <a:p>
            <a:r>
              <a:rPr lang="zh-CN" altLang="en-US"/>
              <a:t>在该模式下故障机只接收已提交的数据，而不参与 Paxos 协议的写过程，意即不会因数据丢失而违背任何承诺。</a:t>
            </a:r>
            <a:endParaRPr lang="zh-CN" altLang="en-US"/>
          </a:p>
          <a:p>
            <a:r>
              <a:rPr lang="zh-CN" altLang="en-US"/>
              <a:t>然后通过异步 catch up 和全量数据校验快速从其它副本中恢复数据。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小表 数万行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无租约，不存在主备切换时间</a:t>
            </a:r>
            <a:endParaRPr lang="zh-CN" altLang="en-US"/>
          </a:p>
          <a:p>
            <a:r>
              <a:rPr lang="zh-CN" altLang="en-US"/>
              <a:t>几百台-几千-上万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经典的一致性哈希算法的初衷是为了健壮分布式缓存，基于运行时动态的计算哈希值和虚拟节点来进行寻址。数据存储与分布式缓存的不同在于，存储必须保证数据映射的单调性，而缓存则无此要求，所以经典的一致性哈希通常会使用机器 IP 等作为参数来进行哈希，这样造成的结果一方面是数据的落点时而发生改变，一方面是负载通常不均衡。因此我们改造了此算法。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我们通过预计算虚拟节点随机数的方法，生成了割环点同实体机器之间的映射表。该映射表最多可支持一千组的集群规模，满足在任意组数情况下，实体机器间割段长度维持差异在 2% 以内；并且增加任意组数 (总组数上限不超过一千组)，变动后的实体机器间的割段长度依然维持差异在 2% 以内。我们将此映射表硬编码，在运行时避免了计算的过程，数据根据键值哈希值寻址时，只要经过一次二分查找即可获取到对应的实体机器的编号。我们在内存层、存储层以及机械硬盘层都采用了这个映射表，保证了数据在各层路由算法的一致。在工程实现方面，我们可以合理使用这个特性来批量合并请求，以降低资源消耗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园区是同一个城市不同数据中心的概念。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协程（CoRoutine）是一种轻量级的用户态线程。简单来说，线程（thread）的调度是由操作系统负责，线程的睡眠、等待、唤醒的时机是由操作系统控制，开发者无法决定。使用协程，开发者可以自行控制程序切换的时机，可以在一个函数执行到一半的时候中断执行，让出CPU，在需要的时候再回到中断点继续执行。因为切换的时机是由开发者来决定的，就可以结合业务的需求来实现一些高级的特性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协程的优点：</a:t>
            </a:r>
            <a:endParaRPr lang="zh-CN" altLang="en-US"/>
          </a:p>
          <a:p>
            <a:r>
              <a:rPr lang="zh-CN" altLang="en-US"/>
              <a:t>代码编辑简单。可以将异步处理逻辑代码用同步的方式编写，将多个异步操作集中到一个函数中完成，不需要维护过多的session数据或状态机，同时兼备异步的高效。</a:t>
            </a:r>
            <a:endParaRPr lang="zh-CN" altLang="en-US"/>
          </a:p>
          <a:p>
            <a:r>
              <a:rPr lang="zh-CN" altLang="en-US"/>
              <a:t>如果一个业务逻辑中涉及到多个异步请求，使用传统的异步回调方式，会使代码变得很凌乱，逻辑被不同的函数分享的支离破碎，非常不便于代码阅读。如果使用协程，可以将一个完整的业务逻辑集中在一个函数中完成，一眼了然。</a:t>
            </a:r>
            <a:endParaRPr lang="zh-CN" altLang="en-US"/>
          </a:p>
          <a:p>
            <a:r>
              <a:rPr lang="zh-CN" altLang="en-US"/>
              <a:t>编程简单。单线程模式，没有线程安全的问题，不需要加锁操作。</a:t>
            </a:r>
            <a:endParaRPr lang="zh-CN" altLang="en-US"/>
          </a:p>
          <a:p>
            <a:r>
              <a:rPr lang="zh-CN" altLang="en-US"/>
              <a:t>性能好。协程是用户态线程，切换更加高效。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消息 存储转发机制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数据中心：香港。加拿大。内地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any proposal with n &lt; m will be rejected by rY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，如果接受到的提议号小于之前</a:t>
            </a:r>
            <a:r>
              <a:rPr lang="en-US" altLang="zh-CN"/>
              <a:t>promise</a:t>
            </a:r>
            <a:r>
              <a:rPr lang="zh-CN" altLang="en-US"/>
              <a:t>的提议号，则不会</a:t>
            </a:r>
            <a:r>
              <a:rPr lang="en-US" altLang="zh-CN"/>
              <a:t>updateState</a:t>
            </a:r>
            <a:r>
              <a:rPr lang="zh-CN" altLang="en-US"/>
              <a:t>，即提议被忽略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，向发送者返回消息，更新提议发起者的视图状态，帮助其在</a:t>
            </a:r>
            <a:r>
              <a:rPr lang="en-US" altLang="zh-CN"/>
              <a:t>accept</a:t>
            </a:r>
            <a:r>
              <a:rPr lang="zh-CN" altLang="en-US"/>
              <a:t>阶段判断正确的数据值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，</a:t>
            </a:r>
            <a:r>
              <a:rPr lang="en-US" altLang="zh-CN"/>
              <a:t>prepare</a:t>
            </a:r>
            <a:r>
              <a:rPr lang="zh-CN" altLang="en-US"/>
              <a:t>阶段，提议</a:t>
            </a:r>
            <a:r>
              <a:rPr lang="en-US" altLang="zh-CN"/>
              <a:t>P</a:t>
            </a:r>
            <a:r>
              <a:rPr lang="zh-CN" altLang="en-US"/>
              <a:t>不变，对于第一个发起</a:t>
            </a:r>
            <a:r>
              <a:rPr lang="en-US" altLang="zh-CN"/>
              <a:t>Paxos</a:t>
            </a:r>
            <a:r>
              <a:rPr lang="zh-CN" altLang="en-US"/>
              <a:t>过程的节点的提议而言，</a:t>
            </a:r>
            <a:r>
              <a:rPr lang="en-US" altLang="zh-CN"/>
              <a:t>P</a:t>
            </a:r>
            <a:r>
              <a:rPr lang="zh-CN" altLang="en-US"/>
              <a:t>是空的，所以不存在</a:t>
            </a:r>
            <a:r>
              <a:rPr lang="en-US" altLang="zh-CN"/>
              <a:t>IsValueChosen</a:t>
            </a:r>
            <a:r>
              <a:rPr lang="zh-CN" altLang="en-US"/>
              <a:t>成立的情况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素材CNN sccnn.com-34440"/>
          <p:cNvPicPr>
            <a:picLocks noChangeAspect="1"/>
          </p:cNvPicPr>
          <p:nvPr userDrawn="1"/>
        </p:nvPicPr>
        <p:blipFill>
          <a:blip r:embed="rId2"/>
          <a:srcRect b="12478"/>
          <a:stretch>
            <a:fillRect/>
          </a:stretch>
        </p:blipFill>
        <p:spPr>
          <a:xfrm>
            <a:off x="-17145" y="-24765"/>
            <a:ext cx="12232640" cy="6947535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素材CNN sccnn.com-34440"/>
          <p:cNvPicPr>
            <a:picLocks noChangeAspect="1"/>
          </p:cNvPicPr>
          <p:nvPr userDrawn="1"/>
        </p:nvPicPr>
        <p:blipFill>
          <a:blip r:embed="rId2"/>
          <a:srcRect b="23742"/>
          <a:stretch>
            <a:fillRect/>
          </a:stretch>
        </p:blipFill>
        <p:spPr>
          <a:xfrm>
            <a:off x="-20320" y="-34925"/>
            <a:ext cx="12232640" cy="6882765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0693400" y="6312535"/>
            <a:ext cx="1144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fld id="{9A0DB2DC-4C9A-4742-B13C-FB6460FD3503}" type="slidenum">
              <a:rPr lang="en-US" altLang="zh-CN"/>
            </a:fld>
            <a:r>
              <a:rPr lang="en-US" altLang="zh-CN"/>
              <a:t>/40</a:t>
            </a:r>
            <a:endParaRPr lang="en-US" altLang="zh-CN"/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1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7.wmf"/><Relationship Id="rId1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wmf"/><Relationship Id="rId1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wmf"/><Relationship Id="rId1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5.wmf"/><Relationship Id="rId2" Type="http://schemas.openxmlformats.org/officeDocument/2006/relationships/oleObject" Target="../embeddings/oleObject7.bin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7.png"/><Relationship Id="rId2" Type="http://schemas.openxmlformats.org/officeDocument/2006/relationships/image" Target="../media/image26.wmf"/><Relationship Id="rId1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8.png"/><Relationship Id="rId1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40.w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4.png"/><Relationship Id="rId1" Type="http://schemas.openxmlformats.org/officeDocument/2006/relationships/image" Target="../media/image43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11.xml"/><Relationship Id="rId5" Type="http://schemas.openxmlformats.org/officeDocument/2006/relationships/hyperlink" Target="https://cloud.tencent.com/developer/article/1005265" TargetMode="External"/><Relationship Id="rId4" Type="http://schemas.openxmlformats.org/officeDocument/2006/relationships/hyperlink" Target="http://www.infoq.com/cn/presentations/paxosstore-a-strong-consistent-storage-system-for-wechat-cross-data-center?utm_source=infoq&amp;utm_medium=related_content_link&amp;utm_campaign=relatedContent_undefined_clk#downloadPdf" TargetMode="External"/><Relationship Id="rId3" Type="http://schemas.openxmlformats.org/officeDocument/2006/relationships/hyperlink" Target="https://mp.weixin.qq.com/s/XlZF0GDt7dnHyYuS1an6tg" TargetMode="External"/><Relationship Id="rId2" Type="http://schemas.openxmlformats.org/officeDocument/2006/relationships/hyperlink" Target="http://www.infoq.com/cn/articles/one-billion-paxos-minutes-of-challenge" TargetMode="External"/><Relationship Id="rId1" Type="http://schemas.openxmlformats.org/officeDocument/2006/relationships/hyperlink" Target="http://www.infoq.com/cn/articles/wechat-paxosstore-paxos-algorithm-protoco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252855" y="1670050"/>
            <a:ext cx="1026731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6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PaxosStore:</a:t>
            </a:r>
            <a:endParaRPr lang="en-US" altLang="zh-CN" sz="66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A High-availability Storage System in WeChat</a:t>
            </a:r>
            <a:r>
              <a:rPr lang="en-US" altLang="zh-CN" sz="20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[1]</a:t>
            </a:r>
            <a:endParaRPr lang="zh-CN" altLang="en-US" sz="20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91285" y="3743325"/>
            <a:ext cx="3126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Author: 纪昀红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445260" y="3481705"/>
            <a:ext cx="7731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394065" y="6205855"/>
            <a:ext cx="2360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fld id="{BB962C8B-B14F-4D97-AF65-F5344CB8AC3E}" type="datetime1"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3745" y="5561330"/>
            <a:ext cx="106857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buFont typeface="Wingdings" panose="05000000000000000000" charset="0"/>
              <a:buChar char="l"/>
            </a:pPr>
            <a:r>
              <a:rPr lang="en-US" altLang="zh-CN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[1]</a:t>
            </a:r>
            <a:r>
              <a:rPr lang="en-US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J. Zheng, Q. Lin, J. Xu, C. Wei, C. Zeng, P. Yang, and Y. Zhang. Paxosstore: high-availability storage made practical in wechat. PVLDB, 10(12):1730–1741, 2017</a:t>
            </a:r>
            <a:endParaRPr lang="en-US" altLang="en-US">
              <a:solidFill>
                <a:schemeClr val="accent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 advTm="34922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3935" y="3474085"/>
            <a:ext cx="4593590" cy="2743835"/>
          </a:xfrm>
          <a:prstGeom prst="rect">
            <a:avLst/>
          </a:prstGeom>
        </p:spPr>
      </p:pic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063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一致性层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850" y="1155700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Paxos 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协议</a:t>
            </a:r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——prepare 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阶段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365" y="852805"/>
            <a:ext cx="4455160" cy="262128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77520" y="1720850"/>
            <a:ext cx="61455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just">
              <a:buFont typeface="+mj-lt"/>
              <a:buAutoNum type="arabicPeriod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Proposer向超过半数的 Acceptor 发起 prepare 消息(发送编号)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如果 prepare 符合协议规则 Acceptor 回复 promise 消息，否则拒绝。如果该节点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accept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过其他提议，则 promise 消息需包含其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accept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的编号最大的提议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Acceptor 在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p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romise 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一个编号之后，就不能再接受小于该编号的提议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0" y="3528695"/>
            <a:ext cx="4680585" cy="2689225"/>
          </a:xfrm>
          <a:prstGeom prst="rect">
            <a:avLst/>
          </a:prstGeom>
        </p:spPr>
      </p:pic>
    </p:spTree>
  </p:cSld>
  <p:clrMapOvr>
    <a:masterClrMapping/>
  </p:clrMapOvr>
  <p:transition advTm="207375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063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一致性层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850" y="1155700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Paxos 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协议</a:t>
            </a:r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——accept 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阶段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5945" y="1696720"/>
            <a:ext cx="64065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just">
              <a:buAutoNum type="arabicPeriod"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</a:t>
            </a: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Proposer 得到了多数 Acceptor 的承诺后，如果没有发现有一个 Acceptor 接受过一个值，那么向所有的 Acceptor 发起自己的值和提议编号n，否则，从所有接受过的值中选择对应的提议编号最大的，作为提议的值，提议编号仍然为n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just">
              <a:buAutoNum type="arabicPeriod"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just">
              <a:buAutoNum type="arabicPeriod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Acceptor 接收到提议后，如果该提议编号不违反自己做过的承诺，则接受该提议。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just">
              <a:buAutoNum type="arabicPeriod"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8995" y="853440"/>
            <a:ext cx="4685030" cy="2800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265" y="3586480"/>
            <a:ext cx="4683760" cy="2789555"/>
          </a:xfrm>
          <a:prstGeom prst="rect">
            <a:avLst/>
          </a:prstGeom>
        </p:spPr>
      </p:pic>
    </p:spTree>
  </p:cSld>
  <p:clrMapOvr>
    <a:masterClrMapping/>
  </p:clrMapOvr>
  <p:transition advTm="34312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063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一致性层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850" y="1155700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Paxos 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协议</a:t>
            </a:r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学习过程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5945" y="1553845"/>
            <a:ext cx="800671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如果一个提议被多数Acceptor接受，则这个提议对应的值被选定。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algn="just">
              <a:buNone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定义法：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algn="just">
              <a:buFont typeface="Wingdings" panose="05000000000000000000" charset="0"/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获取所有 Acceptor 接受过的提议，找到被多数的Acceptor 接受的提议，那么该提议对应的值就是被选定的。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仿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Proposer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提议法：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algn="just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把Learner看作一个Proposer，使用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NOOP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协议，根据协议流程，发起一个正常的提议，如果最终值是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NOOP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，则表明最终值为空。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 advTm="4561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063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一致性层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850" y="1155700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PaxosStore </a:t>
            </a:r>
            <a:r>
              <a:rPr 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的 </a:t>
            </a:r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Paxos 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实现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77850" y="2146618"/>
          <a:ext cx="6541770" cy="298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1" imgW="3683000" imgH="1676400" progId="Equation.KSEE3">
                  <p:embed/>
                </p:oleObj>
              </mc:Choice>
              <mc:Fallback>
                <p:oleObj name="" r:id="rId1" imgW="3683000" imgH="16764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7850" y="2146618"/>
                        <a:ext cx="6541770" cy="298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577850" y="1668780"/>
            <a:ext cx="7171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采用 </a:t>
            </a:r>
            <a:r>
              <a:rPr lang="zh-CN" altLang="en-US" sz="2000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semi-symmetry message passing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的方式实现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809423" y="3804920"/>
          <a:ext cx="2009140" cy="1122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1206500" imgH="673100" progId="Equation.KSEE3">
                  <p:embed/>
                </p:oleObj>
              </mc:Choice>
              <mc:Fallback>
                <p:oleObj name="" r:id="rId3" imgW="1206500" imgH="6731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9423" y="3804920"/>
                        <a:ext cx="2009140" cy="1122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15675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063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一致性层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850" y="1155700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Paxos 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的 </a:t>
            </a:r>
            <a:r>
              <a:rPr 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Prepare 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阶段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1323" y="1856740"/>
          <a:ext cx="5207635" cy="1937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3175000" imgH="1181100" progId="Equation.KSEE3">
                  <p:embed/>
                </p:oleObj>
              </mc:Choice>
              <mc:Fallback>
                <p:oleObj name="" r:id="rId1" imgW="3175000" imgH="11811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1323" y="1856740"/>
                        <a:ext cx="5207635" cy="1937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" y="3924300"/>
            <a:ext cx="5621020" cy="2377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460" y="807085"/>
            <a:ext cx="6161405" cy="5498465"/>
          </a:xfrm>
          <a:prstGeom prst="rect">
            <a:avLst/>
          </a:prstGeom>
        </p:spPr>
      </p:pic>
    </p:spTree>
  </p:cSld>
  <p:clrMapOvr>
    <a:masterClrMapping/>
  </p:clrMapOvr>
  <p:transition advTm="511484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4349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——Paxos 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实现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850" y="1155700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Paxos 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 </a:t>
            </a:r>
            <a:r>
              <a:rPr 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Accept 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阶段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77850" y="1757998"/>
          <a:ext cx="5228590" cy="1541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3187700" imgH="939800" progId="Equation.KSEE3">
                  <p:embed/>
                </p:oleObj>
              </mc:Choice>
              <mc:Fallback>
                <p:oleObj name="" r:id="rId1" imgW="3187700" imgH="939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7850" y="1757998"/>
                        <a:ext cx="5228590" cy="1541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" y="4511040"/>
            <a:ext cx="6631940" cy="1818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590" y="852805"/>
            <a:ext cx="5759450" cy="3816350"/>
          </a:xfrm>
          <a:prstGeom prst="rect">
            <a:avLst/>
          </a:prstGeom>
        </p:spPr>
      </p:pic>
    </p:spTree>
  </p:cSld>
  <p:clrMapOvr>
    <a:masterClrMapping/>
  </p:clrMapOvr>
  <p:transition advTm="389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4349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——Paxos 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实现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850" y="1155700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Paxos 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过程示例</a:t>
            </a:r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endParaRPr lang="en-US" altLang="zh-CN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2805" y="2253615"/>
            <a:ext cx="8275955" cy="3479800"/>
          </a:xfrm>
          <a:prstGeom prst="rect">
            <a:avLst/>
          </a:prstGeom>
        </p:spPr>
      </p:pic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601845" y="1554480"/>
          <a:ext cx="3317875" cy="495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1358900" imgH="203200" progId="Equation.KSEE3">
                  <p:embed/>
                </p:oleObj>
              </mc:Choice>
              <mc:Fallback>
                <p:oleObj name="" r:id="rId2" imgW="13589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01845" y="1554480"/>
                        <a:ext cx="3317875" cy="495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54516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4349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——Paxos 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实现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850" y="1155700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Paxos 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过程示例</a:t>
            </a:r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endParaRPr lang="en-US" altLang="zh-CN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80890" y="1416050"/>
          <a:ext cx="3317875" cy="495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358900" imgH="203200" progId="Equation.KSEE3">
                  <p:embed/>
                </p:oleObj>
              </mc:Choice>
              <mc:Fallback>
                <p:oleObj name="" r:id="rId1" imgW="13589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80890" y="1416050"/>
                        <a:ext cx="3317875" cy="495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010" y="1911985"/>
            <a:ext cx="8580755" cy="3970655"/>
          </a:xfrm>
          <a:prstGeom prst="rect">
            <a:avLst/>
          </a:prstGeom>
        </p:spPr>
      </p:pic>
    </p:spTree>
  </p:cSld>
  <p:clrMapOvr>
    <a:masterClrMapping/>
  </p:clrMapOvr>
  <p:transition advTm="276797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063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一致性层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850" y="1155700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Paxos</a:t>
            </a:r>
            <a:r>
              <a:rPr 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Log</a:t>
            </a:r>
            <a:endParaRPr 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8485" y="1710690"/>
            <a:ext cx="529844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PaxosLog serves as the write-ahead log for data update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.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每条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Entry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是由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Paxos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过程生成的并且根据一个不可变的、单增的</a:t>
            </a:r>
            <a:r>
              <a:rPr lang="en-US" altLang="zh-CN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entryID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进行索引。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u"/>
            </a:pPr>
            <a:r>
              <a:rPr lang="en-US" altLang="zh-CN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PromiseNO., ProposalNO.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: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Paxos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的过程中被用到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, Paxos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过程完成后被丢弃；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u"/>
            </a:pPr>
            <a:r>
              <a:rPr lang="en-US" altLang="zh-CN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ProposerID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: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标识该值的提议者，是一个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32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位的机器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ID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，写优化中被用到；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u"/>
            </a:pPr>
            <a:r>
              <a:rPr lang="en-US" altLang="zh-CN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RequestID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: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唯一的标志一个写请求，在并发时，用来判断哪个写请求成功执行；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在错误的判断了机器故障时避免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重复的操作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6290" y="1829435"/>
            <a:ext cx="5387975" cy="2346960"/>
          </a:xfrm>
          <a:prstGeom prst="rect">
            <a:avLst/>
          </a:prstGeom>
        </p:spPr>
      </p:pic>
    </p:spTree>
  </p:cSld>
  <p:clrMapOvr>
    <a:masterClrMapping/>
  </p:clrMapOvr>
  <p:transition advTm="14128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063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一致性层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850" y="1155700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Paxos</a:t>
            </a:r>
            <a:r>
              <a:rPr 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Log 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针对</a:t>
            </a:r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KV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存储的优化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8485" y="1710690"/>
            <a:ext cx="529844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buFont typeface="Wingdings" panose="05000000000000000000" charset="0"/>
              <a:buChar char="Ø"/>
            </a:pPr>
            <a:r>
              <a:rPr lang="en-US" altLang="zh-CN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PaxosLog-as-value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: KV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数据日志中有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value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的值，无需再单独存值；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只保留两条 </a:t>
            </a:r>
            <a:r>
              <a:rPr lang="en-US" altLang="zh-CN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Entry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: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最新的被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chosen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的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Entry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，以及处于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Paxos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过程中的悬挂状态的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Entry 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algn="just">
              <a:buFont typeface="Wingdings" panose="05000000000000000000" charset="0"/>
              <a:buNone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algn="just">
              <a:buFont typeface="Wingdings" panose="05000000000000000000" charset="0"/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作用：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u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减少了一次写操作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u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日志定长（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条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Entry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），减少了空间分配的代价；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u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恢复过程简单，不需要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redo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历史数据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3930" y="568960"/>
            <a:ext cx="4564380" cy="37985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00" y="4468495"/>
            <a:ext cx="5044440" cy="1409700"/>
          </a:xfrm>
          <a:prstGeom prst="rect">
            <a:avLst/>
          </a:prstGeom>
        </p:spPr>
      </p:pic>
    </p:spTree>
  </p:cSld>
  <p:clrMapOvr>
    <a:masterClrMapping/>
  </p:clrMapOvr>
  <p:transition advTm="119813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2656840" y="1786255"/>
            <a:ext cx="789305" cy="789305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剪去对角的矩形 3"/>
          <p:cNvSpPr/>
          <p:nvPr/>
        </p:nvSpPr>
        <p:spPr>
          <a:xfrm>
            <a:off x="2656840" y="2849245"/>
            <a:ext cx="789305" cy="789305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剪去对角的矩形 4"/>
          <p:cNvSpPr/>
          <p:nvPr/>
        </p:nvSpPr>
        <p:spPr>
          <a:xfrm>
            <a:off x="2656840" y="3912235"/>
            <a:ext cx="789305" cy="789305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剪去对角的矩形 5"/>
          <p:cNvSpPr/>
          <p:nvPr/>
        </p:nvSpPr>
        <p:spPr>
          <a:xfrm>
            <a:off x="3624580" y="1786255"/>
            <a:ext cx="5438775" cy="789305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剪去对角的矩形 6"/>
          <p:cNvSpPr/>
          <p:nvPr/>
        </p:nvSpPr>
        <p:spPr>
          <a:xfrm>
            <a:off x="3624580" y="2849245"/>
            <a:ext cx="5438775" cy="789305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剪去对角的矩形 7"/>
          <p:cNvSpPr/>
          <p:nvPr/>
        </p:nvSpPr>
        <p:spPr>
          <a:xfrm>
            <a:off x="3624580" y="3912235"/>
            <a:ext cx="5438775" cy="789305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09545" y="1889125"/>
            <a:ext cx="6210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44290" y="1889125"/>
            <a:ext cx="36893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PaxosStore 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项目介绍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0660" y="2983230"/>
            <a:ext cx="6210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40660" y="4045585"/>
            <a:ext cx="6210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44290" y="2982595"/>
            <a:ext cx="36893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PaxosStore 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系统设计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44290" y="4045585"/>
            <a:ext cx="36893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PaxosStore 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性能分析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advTm="19078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063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一致性层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850" y="1155700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一致读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7850" y="1555115"/>
            <a:ext cx="991679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 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Consistent read depends the criterion of returning the value of data replica with the maximum version that necessarily reaches the majority among all the related replicas.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读数据 </a:t>
            </a:r>
            <a:r>
              <a:rPr lang="en-US" altLang="zh-CN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r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时，对于存储了</a:t>
            </a:r>
            <a:r>
              <a:rPr lang="en-US" altLang="zh-CN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r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的读节点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）找出本地的当前副本</a:t>
            </a:r>
            <a:r>
              <a:rPr lang="zh-CN" altLang="en-US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altLang="zh-CN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i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；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）查询所有其他副本，是否</a:t>
            </a:r>
            <a:r>
              <a:rPr lang="zh-CN" altLang="en-US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altLang="zh-CN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entryID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altLang="zh-CN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i+1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不活跃，即，不存在或者</a:t>
            </a:r>
            <a:r>
              <a:rPr lang="en-US" altLang="zh-CN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P.n=0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；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）如果多数派满足上述条件，则可以返回副本 </a:t>
            </a:r>
            <a:r>
              <a:rPr lang="en-US" altLang="zh-CN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i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；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4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）否则，发起一个 </a:t>
            </a:r>
            <a:r>
              <a:rPr lang="en-US" altLang="zh-CN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i+1</a:t>
            </a:r>
            <a:r>
              <a:rPr lang="en-US" altLang="zh-CN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位置的</a:t>
            </a:r>
            <a:r>
              <a:rPr lang="zh-CN" altLang="en-US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trial Paxos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过程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, </a:t>
            </a:r>
            <a:r>
              <a:rPr lang="en-US" altLang="zh-CN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P.v</a:t>
            </a:r>
            <a:r>
              <a:rPr lang="en-US" altLang="zh-CN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设为</a:t>
            </a:r>
            <a:r>
              <a:rPr lang="en-US" altLang="zh-CN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no-op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值，即不对应实际的写操作，若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Paxos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过程成功，则可以推论副本 </a:t>
            </a:r>
            <a:r>
              <a:rPr lang="en-US" altLang="zh-CN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i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是有效的最新副本。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520" y="4477385"/>
            <a:ext cx="5967730" cy="2125345"/>
          </a:xfrm>
          <a:prstGeom prst="rect">
            <a:avLst/>
          </a:prstGeom>
        </p:spPr>
      </p:pic>
    </p:spTree>
  </p:cSld>
  <p:clrMapOvr>
    <a:masterClrMapping/>
  </p:clrMapOvr>
  <p:transition advTm="132469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063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一致性层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850" y="1155700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一致写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7850" y="1482090"/>
            <a:ext cx="105714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 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Consistent write relies on the Paxos procedure.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r>
              <a:rPr lang="zh-CN" altLang="en-US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活锁问题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：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 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采用悲观的方式避免对同一条数据的不同副本同时触发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Paxos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过程，当一个副本接受到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Paxos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消息后，会设置时间窗口推迟本地的并发的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Paxos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过程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		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  限制单次Paxos写触发Prepare的次数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r>
              <a:rPr lang="zh-CN" altLang="en-US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PaxosLog-entry batched applying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: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 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指定节点可以处理读写请求，其他节点可以采用批处理的方式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6305" y="2825750"/>
            <a:ext cx="4290060" cy="35026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77850" y="4077970"/>
            <a:ext cx="6688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Preventing Duplicated Processing</a:t>
            </a:r>
            <a:endParaRPr lang="zh-CN" altLang="en-US" i="1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r>
              <a:rPr lang="zh-CN" altLang="en-US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由于网络问题，第一次写请求处理成功后没有返回客户端，可能引发重复写，通过判断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requestID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，过滤重复操作。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endParaRPr lang="zh-CN" altLang="en-US"/>
          </a:p>
        </p:txBody>
      </p:sp>
    </p:spTree>
  </p:cSld>
  <p:clrMapOvr>
    <a:masterClrMapping/>
  </p:clrMapOvr>
  <p:transition advTm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063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一致性层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850" y="1155700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一致写的优化</a:t>
            </a:r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000" b="1" i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pre-preparing optimization</a:t>
            </a:r>
            <a:r>
              <a:rPr lang="en-US" altLang="zh-CN" sz="20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[1]</a:t>
            </a:r>
            <a:endParaRPr lang="en-US" altLang="zh-CN" sz="20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7850" y="1658620"/>
            <a:ext cx="51454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  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成功</a:t>
            </a:r>
            <a:r>
              <a:rPr 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执行 </a:t>
            </a:r>
            <a:r>
              <a:rPr sz="2000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i </a:t>
            </a:r>
            <a:r>
              <a:rPr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位置写请求的机器在发起 </a:t>
            </a:r>
            <a:r>
              <a:rPr sz="2000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i+1 </a:t>
            </a:r>
            <a:r>
              <a:rPr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位置的写请求时，可以跳过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prepare</a:t>
            </a:r>
            <a:r>
              <a:rPr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阶段，直接进入accept阶段</a:t>
            </a:r>
            <a:r>
              <a:rPr 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。</a:t>
            </a:r>
            <a:endParaRPr lang="zh-CN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5995" y="1554480"/>
            <a:ext cx="5775960" cy="41262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8485" y="5768340"/>
            <a:ext cx="106857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[1]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J. Baker, C. Bond, J. C. Corbett, J. Furman, A. Khorlin, J. Larson, et al. Megastore: Providing scalable, highly available storage for interactive services. In Proc. of CIDR, 2011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 advTm="174468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063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一致性层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850" y="1155700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LeanerOnly 模式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7850" y="1721485"/>
            <a:ext cx="105714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Paxos协议保证了绝大部分情况下强一致性和可用性，但不是全部。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某LogEntry承诺机器A的Paxos请求后，宕机后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因为数据回退状态清空，重新上线后承诺机器B的Paxos请求，但是前后2次承诺相互矛盾，从而导致数据不一致。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即拜占庭失败导致的数据不一致。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这违反了Paxos协议的假设前提；但现网运营中确实又需要处理这种情况，从而引入了LeanerOnly模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s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式。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机器故障恢复后，进入LeanerOnly模式，只接收Chosen后的LogEntry，不参与Paxos协议写，也就不会违背任何承诺。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通过异步 catch up 和全量数据校验快速恢复数据。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假设进入LeanerOnly模式2小时后，系统中旧LogEntry处于Pending状态的可能性可以忽略不计，那么该机可以解除LeanerOnly模式。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 advTm="119016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063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数据模型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850" y="1155700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PaxosStore 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数据模型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7850" y="1714500"/>
            <a:ext cx="416433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just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键值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队列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集合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二维小表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大表 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2030" y="1714500"/>
            <a:ext cx="4095750" cy="30632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415" y="1714500"/>
            <a:ext cx="4159885" cy="3063240"/>
          </a:xfrm>
          <a:prstGeom prst="rect">
            <a:avLst/>
          </a:prstGeom>
        </p:spPr>
      </p:pic>
    </p:spTree>
  </p:cSld>
  <p:clrMapOvr>
    <a:masterClrMapping/>
  </p:clrMapOvr>
  <p:transition advTm="20109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47586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存储层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7850" y="1087755"/>
            <a:ext cx="5859780" cy="4584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多种存储引擎</a:t>
            </a:r>
            <a:endParaRPr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原始 bitcask、</a:t>
            </a:r>
            <a:endParaRPr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内存 bitcask（全内存方案 ）</a:t>
            </a:r>
            <a:endParaRPr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双层 bitcask（突破单机 key 量限制 ）</a:t>
            </a:r>
            <a:endParaRPr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基于 LSM 的存储引擎：消息系统 、通用大表系统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小表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小表基于  bitcask/ 双层 bitcask 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采用 </a:t>
            </a:r>
            <a:r>
              <a:rPr lang="zh-CN" altLang="en-US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differential update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技术，采用两个元数据表，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main-table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和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delta-table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表大小 20 M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大表</a:t>
            </a:r>
            <a:endParaRPr lang="zh-CN" altLang="en-US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基于 Lsm 构建通用大表系统 （支持二级索引 ）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支持亿行</a:t>
            </a: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数据规模</a:t>
            </a:r>
            <a:endParaRPr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algn="just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045" y="481965"/>
            <a:ext cx="2649855" cy="5443220"/>
          </a:xfrm>
          <a:prstGeom prst="rect">
            <a:avLst/>
          </a:prstGeom>
        </p:spPr>
      </p:pic>
    </p:spTree>
  </p:cSld>
  <p:clrMapOvr>
    <a:masterClrMapping/>
  </p:clrMapOvr>
  <p:transition advTm="133453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063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容错机制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7850" y="1659255"/>
            <a:ext cx="6295390" cy="3876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按Set 划分， Set 间一致性 Hash 均匀分布</a:t>
            </a:r>
            <a:endParaRPr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742950" lvl="1" indent="-285750" algn="just"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通过预计算虚拟节点随机数的方法，生成了割环点同实体机器之间的映射表进行优化，实体机器间割段长度维持差异在 2% 以内，定位数据时只需查找映射表。</a:t>
            </a: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Set 内三园区（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datacenter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）互为主备， 负载均衡，实现单机 /园区分级容灾，单机 /单园区故障，服务不受影响，并且可以实现就近访问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园区内，划分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min-cluster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。一个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mini-cluster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内的数据备份到两个远程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mini-cluster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中，在每个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mini-cluster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内均匀分布。以此降低机器故障时备份机的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workload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。但由于网络 IO 按IP 聚合投递，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mini-cluster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规模过大会增加节点间通信开销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6295" y="3032760"/>
            <a:ext cx="4310380" cy="3311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20" y="713740"/>
            <a:ext cx="2118360" cy="2095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7850" y="973455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数据分布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05234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063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容错机制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7850" y="1461770"/>
            <a:ext cx="5859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buFont typeface="Arial" panose="020B0604020202020204" pitchFamily="34" charset="0"/>
              <a:buNone/>
            </a:pPr>
            <a:r>
              <a:rPr 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落盘的数据副本就是数据的检查点</a:t>
            </a:r>
            <a:endParaRPr 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7850" y="973455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数据恢复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1740" y="1082040"/>
            <a:ext cx="5690870" cy="4056380"/>
          </a:xfrm>
          <a:prstGeom prst="rect">
            <a:avLst/>
          </a:prstGeom>
        </p:spPr>
      </p:pic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77850" y="1892935"/>
          <a:ext cx="6252210" cy="3310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2" imgW="3911600" imgH="2070100" progId="Equation.KSEE3">
                  <p:embed/>
                </p:oleObj>
              </mc:Choice>
              <mc:Fallback>
                <p:oleObj name="" r:id="rId2" imgW="3911600" imgH="20701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7850" y="1892935"/>
                        <a:ext cx="6252210" cy="3310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77850" y="5481320"/>
            <a:ext cx="109461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buFont typeface="Arial" panose="020B0604020202020204" pitchFamily="34" charset="0"/>
              <a:buNone/>
            </a:pPr>
            <a:r>
              <a:rPr lang="en-US" altLang="zh-CN" sz="2400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Lazy recovery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algn="just"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节点恢复后并不立即恢复数据，而是在数据被访问的时候恢复，这可以保证，如果一条数据被成功读写，那它的所有副本都被同步到最新的版本。</a:t>
            </a:r>
            <a:r>
              <a:rPr lang="en-US" alt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 advTm="123047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8172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数据迁移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扩容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7850" y="1481455"/>
            <a:ext cx="54864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buFont typeface="Arial" panose="020B0604020202020204" pitchFamily="34" charset="0"/>
              <a:buNone/>
            </a:pPr>
            <a:r>
              <a:rPr 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基于反馈的自适应迁移 /扩容系统</a:t>
            </a:r>
            <a:endParaRPr 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algn="just">
              <a:buFont typeface="Arial" panose="020B0604020202020204" pitchFamily="34" charset="0"/>
              <a:buNone/>
            </a:pPr>
            <a:endParaRPr 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just">
              <a:buFont typeface="Wingdings" panose="05000000000000000000" charset="0"/>
              <a:buChar char="l"/>
            </a:pPr>
            <a:r>
              <a:rPr 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根据迁入机器、迁出机器资源使用情况 ，自动控制迁移速度</a:t>
            </a:r>
            <a:endParaRPr 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just">
              <a:buFont typeface="Wingdings" panose="05000000000000000000" charset="0"/>
              <a:buChar char="l"/>
            </a:pPr>
            <a:r>
              <a:rPr 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数据双写 ，支持回退</a:t>
            </a:r>
            <a:endParaRPr 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just">
              <a:buFont typeface="Wingdings" panose="05000000000000000000" charset="0"/>
              <a:buChar char="l"/>
            </a:pPr>
            <a:endParaRPr 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just">
              <a:buFont typeface="Wingdings" panose="05000000000000000000" charset="0"/>
              <a:buChar char="l"/>
            </a:pPr>
            <a:r>
              <a:rPr 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旧集群根据路由表判断需要迁移的数据进行迁移</a:t>
            </a:r>
            <a:endParaRPr 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just">
              <a:buFont typeface="Wingdings" panose="05000000000000000000" charset="0"/>
              <a:buChar char="l"/>
            </a:pPr>
            <a:r>
              <a:rPr 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迁移期间，新旧集群都会写入数据</a:t>
            </a:r>
            <a:endParaRPr 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just">
              <a:buFont typeface="Wingdings" panose="05000000000000000000" charset="0"/>
              <a:buChar char="l"/>
            </a:pPr>
            <a:r>
              <a:rPr 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迁移完成后，会将路由表发送到逻辑端</a:t>
            </a:r>
            <a:endParaRPr 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5085" y="852805"/>
            <a:ext cx="3952875" cy="52711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7850" y="973455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通用方案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advTm="93937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8172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数据迁移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扩容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7850" y="1481455"/>
            <a:ext cx="54864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buFont typeface="Arial" panose="020B0604020202020204" pitchFamily="34" charset="0"/>
              <a:buNone/>
            </a:pPr>
            <a:r>
              <a:rPr 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消息具有有时效性，很快会失效</a:t>
            </a:r>
            <a:endParaRPr 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algn="just">
              <a:buFont typeface="Arial" panose="020B0604020202020204" pitchFamily="34" charset="0"/>
              <a:buNone/>
            </a:pPr>
            <a:endParaRPr 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just">
              <a:buFont typeface="Wingdings" panose="05000000000000000000" charset="0"/>
              <a:buChar char="l"/>
            </a:pPr>
            <a:r>
              <a:rPr 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逻辑端双写</a:t>
            </a:r>
            <a:endParaRPr 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just">
              <a:buFont typeface="Wingdings" panose="05000000000000000000" charset="0"/>
              <a:buChar char="l"/>
            </a:pPr>
            <a:r>
              <a:rPr 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数据失效后 ，切新集群读写 </a:t>
            </a:r>
            <a:endParaRPr 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7850" y="973455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消息存储的迁移</a:t>
            </a:r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扩容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7325" y="1372235"/>
            <a:ext cx="3907790" cy="4576445"/>
          </a:xfrm>
          <a:prstGeom prst="rect">
            <a:avLst/>
          </a:prstGeom>
        </p:spPr>
      </p:pic>
    </p:spTree>
  </p:cSld>
  <p:clrMapOvr>
    <a:masterClrMapping/>
  </p:clrMapOvr>
  <p:transition advTm="70469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3186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项目介绍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850" y="1176020"/>
            <a:ext cx="3746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PaxosStore 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是什么？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0" y="1714500"/>
            <a:ext cx="10031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一个在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跨园区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数据中心间同步复制，提供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灵活的数据模式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的访问接口并支持单表亿行，具备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快速伸缩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能力，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低延迟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低成本，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强一致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高可用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分布式存储系统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2620" y="2894330"/>
            <a:ext cx="3746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PaxosStore 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特点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2620" y="3516630"/>
            <a:ext cx="100310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无租约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 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工程化，多主多写，高可用（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针对业务特性优化，合并整体优化成本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15+%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同一容灾、迁移框架下，支持多种插件化存储引擎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快速伸缩能力，基于反馈的自适应迁移系统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273984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8172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数据迁移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扩容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7850" y="1481455"/>
            <a:ext cx="54864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buFont typeface="Arial" panose="020B0604020202020204" pitchFamily="34" charset="0"/>
              <a:buNone/>
            </a:pPr>
            <a:r>
              <a:rPr 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冷热数据区分，访问大多针对当天数据</a:t>
            </a:r>
            <a:endParaRPr 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algn="just">
              <a:buFont typeface="Arial" panose="020B0604020202020204" pitchFamily="34" charset="0"/>
              <a:buNone/>
            </a:pPr>
            <a:endParaRPr 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just">
              <a:buFont typeface="Wingdings" panose="05000000000000000000" charset="0"/>
              <a:buChar char="l"/>
            </a:pPr>
            <a:r>
              <a:rPr 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服务器双写</a:t>
            </a:r>
            <a:endParaRPr 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just">
              <a:buFont typeface="Wingdings" panose="05000000000000000000" charset="0"/>
              <a:buChar char="l"/>
            </a:pPr>
            <a:r>
              <a:rPr 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不涉及旧数据的迁移</a:t>
            </a:r>
            <a:endParaRPr 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just">
              <a:buFont typeface="Wingdings" panose="05000000000000000000" charset="0"/>
              <a:buChar char="l"/>
            </a:pPr>
            <a:r>
              <a:rPr 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根据数的时间分发 key</a:t>
            </a:r>
            <a:endParaRPr 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7850" y="973455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朋友圈存储的迁移</a:t>
            </a:r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扩容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7825" y="1257935"/>
            <a:ext cx="3404235" cy="4869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3081020"/>
            <a:ext cx="5076825" cy="3046095"/>
          </a:xfrm>
          <a:prstGeom prst="rect">
            <a:avLst/>
          </a:prstGeom>
        </p:spPr>
      </p:pic>
    </p:spTree>
  </p:cSld>
  <p:clrMapOvr>
    <a:masterClrMapping/>
  </p:clrMapOvr>
  <p:transition advTm="68437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44538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实现</a:t>
            </a:r>
            <a:endParaRPr lang="en-US" altLang="zh-CN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7850" y="1470660"/>
            <a:ext cx="1012063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 coroutine framework(open-source library </a:t>
            </a:r>
            <a:r>
              <a:rPr lang="en-US" altLang="zh-CN" sz="18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libco</a:t>
            </a:r>
            <a:r>
              <a:rPr lang="en-US" alt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[1]) to</a:t>
            </a:r>
            <a:r>
              <a:rPr lang="en-US" altLang="zh-CN" sz="18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program the asynchronous procedures in the synchronous paradigm</a:t>
            </a:r>
            <a:r>
              <a:rPr lang="en-US" alt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.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协程（CoRoutine）是一种轻量级的用户态线程。使用协程，开发者可以自行控制程序切换的时机，可以在一个函数执行到一半的时候中断执行，让出CPU，在需要的时候再回到中断点继续执行。</a:t>
            </a:r>
            <a:endParaRPr 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协程</a:t>
            </a:r>
            <a:r>
              <a:rPr 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仅适用于单分支异步执行的异步过程，即异步调用是确定性的。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The </a:t>
            </a:r>
            <a:r>
              <a:rPr lang="en-US" altLang="zh-CN" sz="18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Paxos </a:t>
            </a:r>
            <a:r>
              <a:rPr lang="en-US" alt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implementation contains </a:t>
            </a:r>
            <a:r>
              <a:rPr lang="en-US" altLang="zh-CN" sz="18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multiple branches</a:t>
            </a:r>
            <a:r>
              <a:rPr lang="en-US" alt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of asynchronous execution and has to be programmed in an explicit asynchronous way. 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Most of the other routines in the storage protocol stack and fault-tolerant scheme of PaxosStore (e.g., </a:t>
            </a:r>
            <a:r>
              <a:rPr lang="en-US" altLang="zh-CN" sz="18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applying PaxosLog</a:t>
            </a:r>
            <a:r>
              <a:rPr lang="en-US" alt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to the physical storage, and exploiting PaxosLog for data </a:t>
            </a:r>
            <a:r>
              <a:rPr lang="en-US" altLang="zh-CN" sz="18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recovery</a:t>
            </a:r>
            <a:r>
              <a:rPr lang="en-US" alt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) still leverage coroutine to simplify their implementation.</a:t>
            </a:r>
            <a:endParaRPr lang="en-US" altLang="zh-CN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8485" y="5768340"/>
            <a:ext cx="10685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[1]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https://github.com/Tencent/libco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 advTm="68532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25380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Here is the title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剪去对角的矩形 3"/>
          <p:cNvSpPr/>
          <p:nvPr/>
        </p:nvSpPr>
        <p:spPr>
          <a:xfrm>
            <a:off x="2656840" y="1786255"/>
            <a:ext cx="789305" cy="789305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剪去对角的矩形 4"/>
          <p:cNvSpPr/>
          <p:nvPr/>
        </p:nvSpPr>
        <p:spPr>
          <a:xfrm>
            <a:off x="2656840" y="2849245"/>
            <a:ext cx="789305" cy="789305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剪去对角的矩形 5"/>
          <p:cNvSpPr/>
          <p:nvPr/>
        </p:nvSpPr>
        <p:spPr>
          <a:xfrm>
            <a:off x="2656840" y="3912235"/>
            <a:ext cx="789305" cy="789305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剪去对角的矩形 6"/>
          <p:cNvSpPr/>
          <p:nvPr/>
        </p:nvSpPr>
        <p:spPr>
          <a:xfrm>
            <a:off x="3624580" y="1786255"/>
            <a:ext cx="5438775" cy="789305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剪去对角的矩形 7"/>
          <p:cNvSpPr/>
          <p:nvPr/>
        </p:nvSpPr>
        <p:spPr>
          <a:xfrm>
            <a:off x="3624580" y="2849245"/>
            <a:ext cx="5438775" cy="789305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剪去对角的矩形 8"/>
          <p:cNvSpPr/>
          <p:nvPr/>
        </p:nvSpPr>
        <p:spPr>
          <a:xfrm>
            <a:off x="3624580" y="3912235"/>
            <a:ext cx="5438775" cy="789305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09545" y="1889125"/>
            <a:ext cx="6210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44290" y="1889125"/>
            <a:ext cx="36893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PaxosStore 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项目介绍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40660" y="2983230"/>
            <a:ext cx="6210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40660" y="4045585"/>
            <a:ext cx="6210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44290" y="2982595"/>
            <a:ext cx="36893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PaxosStore 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系统设计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44290" y="4045585"/>
            <a:ext cx="36893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PaxosStore 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性能分析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62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3186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性能分析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7850" y="973455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setup</a:t>
            </a:r>
            <a:endParaRPr lang="en-US" altLang="zh-CN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16915" y="1557020"/>
            <a:ext cx="1479019" cy="2995295"/>
            <a:chOff x="1882" y="3221"/>
            <a:chExt cx="14189" cy="4717"/>
          </a:xfrm>
        </p:grpSpPr>
        <p:sp>
          <p:nvSpPr>
            <p:cNvPr id="12" name="矩形 11"/>
            <p:cNvSpPr/>
            <p:nvPr/>
          </p:nvSpPr>
          <p:spPr>
            <a:xfrm>
              <a:off x="1882" y="3221"/>
              <a:ext cx="14189" cy="8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882" y="4204"/>
              <a:ext cx="14189" cy="8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882" y="5167"/>
              <a:ext cx="14189" cy="8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882" y="6149"/>
              <a:ext cx="14189" cy="8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882" y="7097"/>
              <a:ext cx="14189" cy="8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285365" y="1557020"/>
            <a:ext cx="7731035" cy="2995295"/>
            <a:chOff x="1882" y="3221"/>
            <a:chExt cx="14189" cy="4717"/>
          </a:xfrm>
        </p:grpSpPr>
        <p:sp>
          <p:nvSpPr>
            <p:cNvPr id="23" name="矩形 22"/>
            <p:cNvSpPr/>
            <p:nvPr/>
          </p:nvSpPr>
          <p:spPr>
            <a:xfrm>
              <a:off x="1882" y="3221"/>
              <a:ext cx="14189" cy="8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882" y="4204"/>
              <a:ext cx="14189" cy="8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882" y="5167"/>
              <a:ext cx="14189" cy="8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882" y="6149"/>
              <a:ext cx="14189" cy="8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882" y="7097"/>
              <a:ext cx="14189" cy="8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664835" y="1026160"/>
            <a:ext cx="1239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Title Text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111250" y="1639570"/>
            <a:ext cx="646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CPU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04875" y="2264410"/>
            <a:ext cx="1103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memory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16965" y="2875280"/>
            <a:ext cx="621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SSD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4875" y="3499485"/>
            <a:ext cx="1074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network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61720" y="4100830"/>
            <a:ext cx="720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scale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534920" y="1639570"/>
            <a:ext cx="3802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Intel Xeon E5-2620 v3 @ 2.4 GHz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534920" y="2264410"/>
            <a:ext cx="1531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32 GB DDR3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534920" y="2875280"/>
            <a:ext cx="386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1.5 TB SSD configured in RAID-10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534920" y="3498850"/>
            <a:ext cx="70389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 Gigabit Ethernet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. T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he inter-datacenter latency is around 1 ms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534920" y="4100830"/>
            <a:ext cx="19850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 million tables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23937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44538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性能分析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延时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77595" y="1026160"/>
            <a:ext cx="6896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Title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664835" y="1026160"/>
            <a:ext cx="1239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Title Text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7850" y="1394460"/>
            <a:ext cx="375666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微信内部延时需求是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20ms 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以内；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PaxosStore 隐式的对数据副本进行访问优先级排序，从而将数据的访问尽量聚集到指定的副本，从而使 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	       </a:t>
            </a:r>
            <a:r>
              <a:rPr lang="zh-CN" altLang="en-US" sz="2000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pre-preparing optimization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起作用。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9310" y="1232535"/>
            <a:ext cx="5380355" cy="3848735"/>
          </a:xfrm>
          <a:prstGeom prst="rect">
            <a:avLst/>
          </a:prstGeom>
        </p:spPr>
      </p:pic>
    </p:spTree>
  </p:cSld>
  <p:clrMapOvr>
    <a:masterClrMapping/>
  </p:clrMapOvr>
  <p:transition advTm="81703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44538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性能分析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容错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77595" y="1026160"/>
            <a:ext cx="6896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Title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664835" y="1026160"/>
            <a:ext cx="1239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Title Text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1740" y="1026160"/>
            <a:ext cx="4950460" cy="53079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7850" y="1506855"/>
            <a:ext cx="43427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实际生产中，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PaxosStore 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节点正常运行时的预期饱和是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30%~60%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；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zh-CN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实际配置的 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mini-cluster 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大小是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 advTm="62485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063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性能分析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故障恢复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77595" y="1026160"/>
            <a:ext cx="6896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Title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664835" y="1026160"/>
            <a:ext cx="1239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Title Text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6290" y="1223010"/>
            <a:ext cx="339915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buFont typeface="Wingdings" panose="05000000000000000000" charset="0"/>
              <a:buChar char="l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Read/write ratio is 15 : 1 on average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During the downtime of the failed node, other nodes in the related mini-cluster group function </a:t>
            </a:r>
            <a:r>
              <a:rPr lang="en-US" sz="18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normally 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to process the incoming queries.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T</a:t>
            </a:r>
            <a:r>
              <a:rPr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he node is restored to 95% of its normal throughput within 3 minutes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. 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5445" y="1089660"/>
            <a:ext cx="7470140" cy="4678045"/>
          </a:xfrm>
          <a:prstGeom prst="rect">
            <a:avLst/>
          </a:prstGeom>
        </p:spPr>
      </p:pic>
    </p:spTree>
  </p:cSld>
  <p:clrMapOvr>
    <a:masterClrMapping/>
  </p:clrMapOvr>
  <p:transition advTm="64593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9067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性能分析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 i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PaxosLog</a:t>
            </a:r>
            <a:r>
              <a:rPr lang="en-US" altLang="zh-CN" sz="2400" b="1" i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400" b="1" i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Entry Batched Applying</a:t>
            </a:r>
            <a:endParaRPr lang="zh-CN" altLang="en-US" sz="2400" b="1" i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77595" y="1026160"/>
            <a:ext cx="6896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Title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664835" y="1026160"/>
            <a:ext cx="1239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Title Text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6290" y="1223010"/>
            <a:ext cx="46431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buFont typeface="Wingdings" panose="05000000000000000000" charset="0"/>
              <a:buChar char="l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Bach size is 10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Two individual nodes belonging to separated mini-cluster groups.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PaxosLog-entry batched applying may </a:t>
            </a:r>
            <a:r>
              <a:rPr lang="en-US" sz="18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accumulate 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PaxosLog entries to an unexpected amount, which could eventually result in space overflow.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PaxosLog-entry batched applying is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only enabled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during the </a:t>
            </a:r>
            <a:r>
              <a:rPr lang="en-US" sz="18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daily rush hours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and turn it off by default.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750" y="1223010"/>
            <a:ext cx="4445000" cy="3902710"/>
          </a:xfrm>
          <a:prstGeom prst="rect">
            <a:avLst/>
          </a:prstGeom>
        </p:spPr>
      </p:pic>
    </p:spTree>
  </p:cSld>
  <p:clrMapOvr>
    <a:masterClrMapping/>
  </p:clrMapOvr>
  <p:transition advTm="6689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44538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性能分析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77595" y="1026160"/>
            <a:ext cx="6896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Title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664835" y="1026160"/>
            <a:ext cx="1239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Title Text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7555" y="1223010"/>
            <a:ext cx="4643120" cy="4554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buFont typeface="Wingdings" panose="05000000000000000000" charset="0"/>
              <a:buNone/>
            </a:pP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Instant Messaging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Temporarily stored in PaxosStore for message queuing.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742950" lvl="1" indent="-285750" algn="just">
              <a:buFont typeface="Wingdings" panose="05000000000000000000" charset="0"/>
              <a:buChar char="Ø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Deleted o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nce the content is delivered.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742950" lvl="1" indent="-285750" algn="just">
              <a:buFont typeface="Wingdings" panose="05000000000000000000" charset="0"/>
              <a:buChar char="Ø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Discarded d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periodically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despite delivery status.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Stored by the LSM-tree-based storage engine and data key monotonically increases.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742950" lvl="1" indent="-285750" algn="just">
              <a:buFont typeface="Wingdings" panose="05000000000000000000" charset="0"/>
              <a:buChar char="Ø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Early termination for traversing the LSM-tree to reduce the search cost of processing the open-end queries.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64835" y="1223010"/>
            <a:ext cx="4643120" cy="4554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buFont typeface="Wingdings" panose="05000000000000000000" charset="0"/>
              <a:buNone/>
            </a:pP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Moments</a:t>
            </a:r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朋友圈</a:t>
            </a:r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Logically organized as timelines per user stored by the key-value storage.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742950" lvl="1" indent="-285750" algn="just">
              <a:buFont typeface="Wingdings" panose="05000000000000000000" charset="0"/>
              <a:buChar char="Ø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Data key contains the timestamps and certain prefixes.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Hot/cold distribution.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742950" lvl="1" indent="-285750" algn="just">
              <a:buFont typeface="Wingdings" panose="05000000000000000000" charset="0"/>
              <a:buChar char="Ø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Hot data are stored in SSD.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742950" lvl="1" indent="-285750" algn="just">
              <a:buFont typeface="Wingdings" panose="05000000000000000000" charset="0"/>
              <a:buChar char="Ø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Cold data are sunk to the archive storage.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742950" lvl="1" indent="-285750" algn="just">
              <a:buFont typeface="Wingdings" panose="05000000000000000000" charset="0"/>
              <a:buChar char="Ø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Add cache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 advTm="93516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参考资料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77595" y="1026160"/>
            <a:ext cx="6896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Title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664835" y="1026160"/>
            <a:ext cx="1239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Title Text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6290" y="1202690"/>
            <a:ext cx="95675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buFont typeface="Wingdings" panose="05000000000000000000" charset="0"/>
              <a:buChar char="l"/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J. Zheng, Q. Lin, J. Xu, C. Wei, C. Zeng, P. Yang, and Y. Zhang. Paxosstore: high-availability storage made practical in wechat. PVLDB, 10(12):1730–1741, 2017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hlinkClick r:id="rId1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hlinkClick r:id="rId1"/>
              </a:rPr>
              <a:t>微信PaxosStore：深入浅出Paxos算法协议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hlinkClick r:id="rId2"/>
              </a:rPr>
              <a:t>微信PaxosStore内存篇：十亿Paxos/分钟的挑战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hlinkClick r:id="rId2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hlinkClick r:id="rId3" action="ppaction://hlinkfile"/>
              </a:rPr>
              <a:t>微信后台基于时间序的海量数据冷热分级架构设计实践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hlinkClick r:id="rId3" action="ppaction://hlinkfile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hlinkClick r:id="rId4"/>
              </a:rPr>
              <a:t>PaxosStore：微信跨数据中心强一致存储系统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hlinkClick r:id="rId4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hlinkClick r:id="rId5" action="ppaction://hlinkfile"/>
              </a:rPr>
              <a:t>微信 PaxosStore:理论基础与创新设计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https://github.com/Tencent/paxosstore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 advTm="3187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3186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项目介绍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850" y="1144905"/>
            <a:ext cx="47028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PaxosStore 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部署情况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7850" y="1772920"/>
            <a:ext cx="100310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buFont typeface="Wingdings" panose="05000000000000000000" charset="0"/>
              <a:buChar char="Ø"/>
            </a:pPr>
            <a:r>
              <a:rPr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微信内部广泛署、数千台机器 </a:t>
            </a:r>
            <a:endParaRPr sz="2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数万亿 /天的读写量、峰值 1亿+/ 秒</a:t>
            </a:r>
            <a:endParaRPr sz="2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PB 级的结构化数据、全球多个中心</a:t>
            </a:r>
            <a:endParaRPr sz="2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312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289685" y="1235075"/>
            <a:ext cx="5675630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en-US" altLang="zh-CN" sz="66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6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THANK  YOU</a:t>
            </a:r>
            <a:endParaRPr lang="en-US" altLang="zh-CN" sz="66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91285" y="3743325"/>
            <a:ext cx="3126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Author: 纪昀红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445260" y="3481705"/>
            <a:ext cx="7731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2297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3186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项目介绍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850" y="1144905"/>
            <a:ext cx="47028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PaxosStore 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广泛支持微信在线应用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850" y="1720850"/>
            <a:ext cx="2161540" cy="36798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95" y="2118360"/>
            <a:ext cx="2354580" cy="40595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2536825"/>
            <a:ext cx="2321560" cy="40068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240" y="1621155"/>
            <a:ext cx="2433955" cy="39452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240" y="2118360"/>
            <a:ext cx="2368550" cy="40589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965" y="2536825"/>
            <a:ext cx="2301240" cy="3949065"/>
          </a:xfrm>
          <a:prstGeom prst="rect">
            <a:avLst/>
          </a:prstGeom>
        </p:spPr>
      </p:pic>
    </p:spTree>
  </p:cSld>
  <p:clrMapOvr>
    <a:masterClrMapping/>
  </p:clrMapOvr>
  <p:transition advTm="28079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剪去对角的矩形 3"/>
          <p:cNvSpPr/>
          <p:nvPr/>
        </p:nvSpPr>
        <p:spPr>
          <a:xfrm>
            <a:off x="2656840" y="1786255"/>
            <a:ext cx="789305" cy="789305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剪去对角的矩形 4"/>
          <p:cNvSpPr/>
          <p:nvPr/>
        </p:nvSpPr>
        <p:spPr>
          <a:xfrm>
            <a:off x="2656840" y="2849245"/>
            <a:ext cx="789305" cy="789305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剪去对角的矩形 5"/>
          <p:cNvSpPr/>
          <p:nvPr/>
        </p:nvSpPr>
        <p:spPr>
          <a:xfrm>
            <a:off x="2656840" y="3912235"/>
            <a:ext cx="789305" cy="789305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剪去对角的矩形 6"/>
          <p:cNvSpPr/>
          <p:nvPr/>
        </p:nvSpPr>
        <p:spPr>
          <a:xfrm>
            <a:off x="3624580" y="1786255"/>
            <a:ext cx="5438775" cy="789305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剪去对角的矩形 7"/>
          <p:cNvSpPr/>
          <p:nvPr/>
        </p:nvSpPr>
        <p:spPr>
          <a:xfrm>
            <a:off x="3624580" y="2849245"/>
            <a:ext cx="5438775" cy="789305"/>
          </a:xfrm>
          <a:prstGeom prst="snip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剪去对角的矩形 8"/>
          <p:cNvSpPr/>
          <p:nvPr/>
        </p:nvSpPr>
        <p:spPr>
          <a:xfrm>
            <a:off x="3624580" y="3912235"/>
            <a:ext cx="5438775" cy="789305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09545" y="1889125"/>
            <a:ext cx="6210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40660" y="2983230"/>
            <a:ext cx="6210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40660" y="4045585"/>
            <a:ext cx="6210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44290" y="1889125"/>
            <a:ext cx="36893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PaxosStore 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项目介绍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44290" y="2982595"/>
            <a:ext cx="36893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PaxosStore 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系统设计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44290" y="4045585"/>
            <a:ext cx="36893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PaxosStore 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性能分析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advTm="1064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3186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850" y="1176020"/>
            <a:ext cx="3746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PaxosStore 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整体架构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3950" y="1444625"/>
            <a:ext cx="6085840" cy="39693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77850" y="1714500"/>
            <a:ext cx="4164330" cy="31997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  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PaxosStore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explicitly extracts the implementation of the consensus protocol as a middleware and universally provides data consensus guarantee as a service to all the underlying storage engines.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This facilitates each storage engine as well as the entire storage layer to scale on demand.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  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 advTm="149484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063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一致性层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850" y="1155700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PaxosStore 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分布式存储协议栈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1480" y="1920875"/>
            <a:ext cx="5126990" cy="30162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77850" y="1796415"/>
            <a:ext cx="466788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The storage protocol relies on the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Paxos algorithm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to determine the value of data object that is replicated over multiple nodes.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PaxosLog serves as the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write-ahead log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for data update in PaxosStore.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Each data access (i.e., read/write) is constantly processed through the cooperation of all its replica nodes and relies on the PaxosLog to achieve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strong consistency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of data.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 advTm="89297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剪去对角的矩形 1"/>
          <p:cNvSpPr/>
          <p:nvPr/>
        </p:nvSpPr>
        <p:spPr>
          <a:xfrm>
            <a:off x="-34290" y="340995"/>
            <a:ext cx="511810" cy="51181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392430"/>
            <a:ext cx="5063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PaxosStore 系统设计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一致性层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850" y="1155700"/>
            <a:ext cx="6044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Paxos </a:t>
            </a:r>
            <a:r>
              <a:rPr lang="zh-CN" altLang="en-US" sz="2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协议</a:t>
            </a:r>
            <a:endParaRPr lang="zh-CN" altLang="en-US" sz="2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7850" y="1686560"/>
            <a:ext cx="1007046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 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Paxos用于解决分布式系统中一致性问题。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just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三种角色：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  Propser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（提议发起者）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  Acceptor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（提议接受者）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  Learner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（学习者）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marL="285750" indent="-285750" algn="just">
              <a:buFont typeface="Wingdings" panose="05000000000000000000" charset="0"/>
              <a:buChar char="l"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algn="just">
              <a:buFont typeface="Wingdings" panose="05000000000000000000" charset="0"/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两个阶段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准备阶段（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prepare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algn="just">
              <a:buFont typeface="Wingdings" panose="05000000000000000000" charset="0"/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　　向多数派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Accpetor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批准一个编号，达成初步协议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决议阶段（或投票阶段，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accept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）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　　向多数派 Acceptor 发送 accept 消息，即数据，最终达成一致性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None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charset="0"/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在一个Paxos过程只批准一个value，只有被prepare的且被多数Acceptor接受的value才能被批准，被批准的value才能被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L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earner学习到。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380798" y="2185670"/>
          <a:ext cx="2009140" cy="1122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1" imgW="1206500" imgH="673100" progId="Equation.KSEE3">
                  <p:embed/>
                </p:oleObj>
              </mc:Choice>
              <mc:Fallback>
                <p:oleObj name="" r:id="rId1" imgW="1206500" imgH="6731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80798" y="2185670"/>
                        <a:ext cx="2009140" cy="1122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97828"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8337</Words>
  <Application>WPS 演示</Application>
  <PresentationFormat>宽屏</PresentationFormat>
  <Paragraphs>451</Paragraphs>
  <Slides>40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40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Wingdings</vt:lpstr>
      <vt:lpstr>Times New Roman</vt:lpstr>
      <vt:lpstr>Arial Unicode MS</vt:lpstr>
      <vt:lpstr>Calibri Light</vt:lpstr>
      <vt:lpstr>Calibri</vt:lpstr>
      <vt:lpstr>Office 主题</vt:lpstr>
      <vt:lpstr>1_Office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FeiFly</dc:creator>
  <cp:lastModifiedBy>123456</cp:lastModifiedBy>
  <cp:revision>77</cp:revision>
  <dcterms:created xsi:type="dcterms:W3CDTF">2018-04-06T14:47:00Z</dcterms:created>
  <dcterms:modified xsi:type="dcterms:W3CDTF">2018-10-17T02:41:16Z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